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72" r:id="rId12"/>
    <p:sldId id="267" r:id="rId13"/>
    <p:sldId id="269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8CAFF-2F46-48C5-B493-FB9089341E91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1C46F-9A6F-47D0-94DD-7F8CD7A96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C46F-9A6F-47D0-94DD-7F8CD7A96F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C46F-9A6F-47D0-94DD-7F8CD7A96F1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C46F-9A6F-47D0-94DD-7F8CD7A96F1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C46F-9A6F-47D0-94DD-7F8CD7A96F1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C46F-9A6F-47D0-94DD-7F8CD7A96F1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C46F-9A6F-47D0-94DD-7F8CD7A96F1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C46F-9A6F-47D0-94DD-7F8CD7A96F1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C46F-9A6F-47D0-94DD-7F8CD7A96F1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C46F-9A6F-47D0-94DD-7F8CD7A96F1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C46F-9A6F-47D0-94DD-7F8CD7A96F1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C46F-9A6F-47D0-94DD-7F8CD7A96F1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C46F-9A6F-47D0-94DD-7F8CD7A96F1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C46F-9A6F-47D0-94DD-7F8CD7A96F1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C46F-9A6F-47D0-94DD-7F8CD7A96F1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C46F-9A6F-47D0-94DD-7F8CD7A96F1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1C46F-9A6F-47D0-94DD-7F8CD7A96F1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5DF1-DD39-443C-9D2B-7B9503C9E4F4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D407-AC43-4200-AA9C-61B8EB4DE5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5DF1-DD39-443C-9D2B-7B9503C9E4F4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D407-AC43-4200-AA9C-61B8EB4DE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5DF1-DD39-443C-9D2B-7B9503C9E4F4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D407-AC43-4200-AA9C-61B8EB4DE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5DF1-DD39-443C-9D2B-7B9503C9E4F4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D407-AC43-4200-AA9C-61B8EB4DE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5DF1-DD39-443C-9D2B-7B9503C9E4F4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8FED407-AC43-4200-AA9C-61B8EB4DE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5DF1-DD39-443C-9D2B-7B9503C9E4F4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D407-AC43-4200-AA9C-61B8EB4DE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5DF1-DD39-443C-9D2B-7B9503C9E4F4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D407-AC43-4200-AA9C-61B8EB4DE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5DF1-DD39-443C-9D2B-7B9503C9E4F4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D407-AC43-4200-AA9C-61B8EB4DE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5DF1-DD39-443C-9D2B-7B9503C9E4F4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D407-AC43-4200-AA9C-61B8EB4DE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5DF1-DD39-443C-9D2B-7B9503C9E4F4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D407-AC43-4200-AA9C-61B8EB4DE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5DF1-DD39-443C-9D2B-7B9503C9E4F4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ED407-AC43-4200-AA9C-61B8EB4DE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C45DF1-DD39-443C-9D2B-7B9503C9E4F4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FED407-AC43-4200-AA9C-61B8EB4DE5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</a:t>
            </a:r>
            <a:br>
              <a:rPr lang="en-US" dirty="0" smtClean="0"/>
            </a:br>
            <a:r>
              <a:rPr lang="en-US" dirty="0" smtClean="0"/>
              <a:t>SCARES Mesh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331698"/>
            <a:ext cx="7086600" cy="261190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For </a:t>
            </a:r>
          </a:p>
          <a:p>
            <a:r>
              <a:rPr lang="en-US" sz="3300" dirty="0" smtClean="0"/>
              <a:t>SCARES</a:t>
            </a:r>
          </a:p>
          <a:p>
            <a:r>
              <a:rPr lang="en-US" dirty="0" smtClean="0"/>
              <a:t>South County Amateur Radio Emergency Service</a:t>
            </a:r>
          </a:p>
          <a:p>
            <a:r>
              <a:rPr lang="en-US" dirty="0" smtClean="0"/>
              <a:t>Amateur Radio EMCOMM</a:t>
            </a:r>
          </a:p>
          <a:p>
            <a:r>
              <a:rPr lang="en-US" sz="3300" dirty="0" smtClean="0"/>
              <a:t>Gary Aden, K6GDA</a:t>
            </a:r>
          </a:p>
          <a:p>
            <a:r>
              <a:rPr lang="en-US" dirty="0" smtClean="0"/>
              <a:t>Nov 19, 2015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- Ubiquity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5257800" cy="3124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err="1" smtClean="0"/>
              <a:t>Ubiquiti</a:t>
            </a:r>
            <a:r>
              <a:rPr lang="en-US" b="1" dirty="0" smtClean="0"/>
              <a:t> 2.4GHz (13 cm band)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v-SE" dirty="0" smtClean="0"/>
              <a:t>Pico M2, $79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v-SE" dirty="0" smtClean="0"/>
              <a:t>Bullet M2 HP, $76 + antenna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/>
              <a:t>AirGrid</a:t>
            </a:r>
            <a:r>
              <a:rPr lang="en-US" dirty="0" smtClean="0"/>
              <a:t> M2 HP, $69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/>
              <a:t>NanoStation</a:t>
            </a:r>
            <a:r>
              <a:rPr lang="en-US" dirty="0" smtClean="0"/>
              <a:t> Loco M2, $69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err="1" smtClean="0">
                <a:solidFill>
                  <a:srgbClr val="FFFF00"/>
                </a:solidFill>
              </a:rPr>
              <a:t>NanoStation</a:t>
            </a:r>
            <a:r>
              <a:rPr lang="en-US" dirty="0" smtClean="0">
                <a:solidFill>
                  <a:srgbClr val="FFFF00"/>
                </a:solidFill>
              </a:rPr>
              <a:t> M2, $79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Rocket M2, $79 + antenna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Ubnt_m2series.jpg"/>
          <p:cNvPicPr>
            <a:picLocks noChangeAspect="1"/>
          </p:cNvPicPr>
          <p:nvPr/>
        </p:nvPicPr>
        <p:blipFill>
          <a:blip r:embed="rId3" cstate="print"/>
          <a:srcRect t="22013"/>
          <a:stretch>
            <a:fillRect/>
          </a:stretch>
        </p:blipFill>
        <p:spPr>
          <a:xfrm>
            <a:off x="1397508" y="4590287"/>
            <a:ext cx="6348984" cy="2267713"/>
          </a:xfrm>
          <a:prstGeom prst="rect">
            <a:avLst/>
          </a:prstGeom>
        </p:spPr>
      </p:pic>
      <p:pic>
        <p:nvPicPr>
          <p:cNvPr id="6" name="Picture 5" descr="nanostationMnew.jpg"/>
          <p:cNvPicPr>
            <a:picLocks noChangeAspect="1"/>
          </p:cNvPicPr>
          <p:nvPr/>
        </p:nvPicPr>
        <p:blipFill>
          <a:blip r:embed="rId4" cstate="print"/>
          <a:srcRect l="30602" r="30602"/>
          <a:stretch>
            <a:fillRect/>
          </a:stretch>
        </p:blipFill>
        <p:spPr>
          <a:xfrm>
            <a:off x="6629400" y="1447800"/>
            <a:ext cx="1064211" cy="2743200"/>
          </a:xfrm>
          <a:prstGeom prst="rect">
            <a:avLst/>
          </a:prstGeom>
          <a:ln w="254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- AREDN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cap="small" dirty="0" smtClean="0">
                <a:solidFill>
                  <a:srgbClr val="FFFF00"/>
                </a:solidFill>
              </a:rPr>
              <a:t>AMATEUR RADIO EMERGENCY DATA NETWORK</a:t>
            </a:r>
          </a:p>
          <a:p>
            <a:r>
              <a:rPr lang="en-US" dirty="0" smtClean="0"/>
              <a:t>AREDN Project software </a:t>
            </a:r>
          </a:p>
          <a:p>
            <a:pPr lvl="1"/>
            <a:r>
              <a:rPr lang="en-US" dirty="0" smtClean="0"/>
              <a:t>written for MESH emergency data network</a:t>
            </a:r>
          </a:p>
          <a:p>
            <a:pPr lvl="1"/>
            <a:r>
              <a:rPr lang="en-US" dirty="0" smtClean="0"/>
              <a:t>a new method of providing high-speed data</a:t>
            </a:r>
          </a:p>
          <a:p>
            <a:pPr lvl="1"/>
            <a:r>
              <a:rPr lang="en-US" dirty="0" smtClean="0"/>
              <a:t>uses in the amateur radio frequencies</a:t>
            </a:r>
          </a:p>
          <a:p>
            <a:r>
              <a:rPr lang="en-US" dirty="0" smtClean="0"/>
              <a:t>It comes in part from the developers of Broadband </a:t>
            </a:r>
            <a:r>
              <a:rPr lang="en-US" dirty="0" err="1" smtClean="0"/>
              <a:t>Hamnet</a:t>
            </a:r>
            <a:r>
              <a:rPr lang="en-US" dirty="0" smtClean="0"/>
              <a:t> which was formerly known as HSMM-MESH.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– Can You Connect?</a:t>
            </a:r>
            <a:endParaRPr lang="en-US" dirty="0"/>
          </a:p>
        </p:txBody>
      </p:sp>
      <p:pic>
        <p:nvPicPr>
          <p:cNvPr id="4" name="Content Placeholder 3" descr="KK6CBL to K6GDA simulat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2165"/>
          <a:stretch>
            <a:fillRect/>
          </a:stretch>
        </p:blipFill>
        <p:spPr>
          <a:xfrm>
            <a:off x="0" y="1325950"/>
            <a:ext cx="9144000" cy="548073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SH K6GDA Omni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0"/>
            <a:ext cx="8534400" cy="68388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Typical MESH Status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ov-SCARES-MES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20152"/>
            <a:ext cx="9187757" cy="69613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Status   </a:t>
            </a:r>
            <a:r>
              <a:rPr lang="en-US" sz="2800" dirty="0" smtClean="0"/>
              <a:t>(SCARES Nov 2015)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MESH-What’s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more SCARES nodes active</a:t>
            </a:r>
          </a:p>
          <a:p>
            <a:r>
              <a:rPr lang="en-US" dirty="0" smtClean="0"/>
              <a:t>Get more EOC’s connected</a:t>
            </a:r>
          </a:p>
          <a:p>
            <a:r>
              <a:rPr lang="en-US" dirty="0" smtClean="0"/>
              <a:t>Start connecting CERT trailers</a:t>
            </a:r>
          </a:p>
          <a:p>
            <a:r>
              <a:rPr lang="en-US" dirty="0" smtClean="0"/>
              <a:t>Set up a protocol for using a MESH in an emergency</a:t>
            </a:r>
          </a:p>
          <a:p>
            <a:r>
              <a:rPr lang="en-US" dirty="0" smtClean="0"/>
              <a:t>Start practicing using MESH along with Voice</a:t>
            </a:r>
          </a:p>
          <a:p>
            <a:r>
              <a:rPr lang="en-US" dirty="0" smtClean="0"/>
              <a:t>Set up Demo’s for the cities and county SCARES serves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Mesh network</a:t>
            </a:r>
          </a:p>
          <a:p>
            <a:r>
              <a:rPr lang="en-US" dirty="0" smtClean="0"/>
              <a:t>What is a MESH node?</a:t>
            </a:r>
          </a:p>
          <a:p>
            <a:r>
              <a:rPr lang="en-US" dirty="0" smtClean="0"/>
              <a:t>Advantages of Mesh Networks</a:t>
            </a:r>
          </a:p>
          <a:p>
            <a:r>
              <a:rPr lang="en-US" dirty="0" smtClean="0"/>
              <a:t>MESH and Amateur Radio</a:t>
            </a:r>
          </a:p>
          <a:p>
            <a:r>
              <a:rPr lang="en-US" dirty="0" smtClean="0"/>
              <a:t>Hardware</a:t>
            </a:r>
          </a:p>
          <a:p>
            <a:r>
              <a:rPr lang="en-US" dirty="0" smtClean="0"/>
              <a:t>Software</a:t>
            </a:r>
          </a:p>
          <a:p>
            <a:r>
              <a:rPr lang="en-US" dirty="0" smtClean="0"/>
              <a:t>The SCARES MESH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MESH Network?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MESH network is a group of MESH nodes that wirelessly communicate with each other</a:t>
            </a:r>
            <a:endParaRPr lang="en-US" dirty="0"/>
          </a:p>
        </p:txBody>
      </p:sp>
      <p:pic>
        <p:nvPicPr>
          <p:cNvPr id="4" name="Picture 3" descr="MESH network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7508" y="2819400"/>
            <a:ext cx="6348984" cy="369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MESH Network?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one MESH node drops the remainder of the MESH can still function</a:t>
            </a:r>
            <a:endParaRPr lang="en-US" dirty="0"/>
          </a:p>
        </p:txBody>
      </p:sp>
      <p:pic>
        <p:nvPicPr>
          <p:cNvPr id="4" name="Picture 3" descr="MESH network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7508" y="2819400"/>
            <a:ext cx="6348984" cy="369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MESH Network?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MESH node is restored then the net is  </a:t>
            </a:r>
            <a:r>
              <a:rPr lang="en-US" dirty="0" smtClean="0">
                <a:solidFill>
                  <a:srgbClr val="FFFF00"/>
                </a:solidFill>
              </a:rPr>
              <a:t>self discovering </a:t>
            </a:r>
            <a:r>
              <a:rPr lang="en-US" dirty="0" smtClean="0"/>
              <a:t>and…</a:t>
            </a:r>
            <a:endParaRPr lang="en-US" dirty="0"/>
          </a:p>
        </p:txBody>
      </p:sp>
      <p:pic>
        <p:nvPicPr>
          <p:cNvPr id="4" name="Picture 3" descr="MESH network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7508" y="2819400"/>
            <a:ext cx="6348984" cy="369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MESH Network?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MESH node is restored then the net is  self discovering and…</a:t>
            </a:r>
            <a:r>
              <a:rPr lang="en-US" dirty="0" smtClean="0">
                <a:solidFill>
                  <a:srgbClr val="FFFF00"/>
                </a:solidFill>
              </a:rPr>
              <a:t>self healing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MESH network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7508" y="2819400"/>
            <a:ext cx="6348984" cy="369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MESH Node?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• </a:t>
            </a:r>
            <a:r>
              <a:rPr lang="en-US" dirty="0" smtClean="0">
                <a:solidFill>
                  <a:srgbClr val="FFFF00"/>
                </a:solidFill>
              </a:rPr>
              <a:t>Each node…</a:t>
            </a:r>
          </a:p>
          <a:p>
            <a:pPr marL="1042416" lvl="1" indent="-457200"/>
            <a:r>
              <a:rPr lang="en-US" dirty="0" smtClean="0"/>
              <a:t>Is a radio transmitter/receiver with router…</a:t>
            </a:r>
          </a:p>
          <a:p>
            <a:pPr marL="1042416" lvl="1" indent="-457200"/>
            <a:r>
              <a:rPr lang="en-US" dirty="0" smtClean="0"/>
              <a:t>builds a routing table that tracks the other nodes…</a:t>
            </a:r>
          </a:p>
          <a:p>
            <a:pPr marL="1042416" lvl="1" indent="-457200"/>
            <a:r>
              <a:rPr lang="en-US" dirty="0" smtClean="0"/>
              <a:t>will pass data from one to the next until the final connection is made.... completely automatically …</a:t>
            </a:r>
          </a:p>
          <a:p>
            <a:pPr marL="1042416" lvl="1" indent="-457200"/>
            <a:r>
              <a:rPr lang="en-US" dirty="0" smtClean="0"/>
              <a:t>can be remotely managed, you do not need physical access once installed.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• If any node is connected to resources it can provide access to the entire network.</a:t>
            </a:r>
          </a:p>
          <a:p>
            <a:pPr lvl="1"/>
            <a:r>
              <a:rPr lang="en-US" dirty="0" smtClean="0"/>
              <a:t>internet, video camera, fileserver, mail server, etc.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a MESH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70916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Does not use or rely on the internet</a:t>
            </a:r>
          </a:p>
          <a:p>
            <a:pPr lvl="0"/>
            <a:r>
              <a:rPr lang="en-US" dirty="0" smtClean="0"/>
              <a:t>Does not use or rely on cell towers</a:t>
            </a:r>
          </a:p>
          <a:p>
            <a:pPr lvl="0"/>
            <a:r>
              <a:rPr lang="en-US" dirty="0" smtClean="0"/>
              <a:t>Is relatively inexpensive to implement </a:t>
            </a:r>
            <a:r>
              <a:rPr lang="en-US" sz="2000" dirty="0" smtClean="0"/>
              <a:t>(~ $200/node)</a:t>
            </a:r>
          </a:p>
          <a:p>
            <a:pPr lvl="0"/>
            <a:r>
              <a:rPr lang="en-US" dirty="0" smtClean="0"/>
              <a:t>Is self forming and self healing</a:t>
            </a:r>
          </a:p>
          <a:p>
            <a:pPr lvl="0"/>
            <a:r>
              <a:rPr lang="en-US" dirty="0" smtClean="0"/>
              <a:t>Can still operates even if part of the mesh network goes down</a:t>
            </a:r>
          </a:p>
          <a:p>
            <a:pPr lvl="0"/>
            <a:r>
              <a:rPr lang="en-US" dirty="0" smtClean="0"/>
              <a:t>Has a very low power requirement</a:t>
            </a:r>
          </a:p>
          <a:p>
            <a:pPr lvl="0"/>
            <a:r>
              <a:rPr lang="en-US" dirty="0" smtClean="0"/>
              <a:t>Supports relatively high demand</a:t>
            </a:r>
          </a:p>
          <a:p>
            <a:pPr lvl="0"/>
            <a:r>
              <a:rPr lang="en-US" dirty="0" smtClean="0"/>
              <a:t>Can pass written text and pictures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and Amateur Radio</a:t>
            </a:r>
            <a:endParaRPr lang="en-US" dirty="0"/>
          </a:p>
        </p:txBody>
      </p:sp>
      <p:pic>
        <p:nvPicPr>
          <p:cNvPr id="4" name="Content Placeholder 3" descr="Wireless ban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5714" b="2857"/>
          <a:stretch>
            <a:fillRect/>
          </a:stretch>
        </p:blipFill>
        <p:spPr>
          <a:xfrm>
            <a:off x="1675668" y="1976950"/>
            <a:ext cx="5792664" cy="2904099"/>
          </a:xfrm>
        </p:spPr>
      </p:pic>
      <p:sp>
        <p:nvSpPr>
          <p:cNvPr id="5" name="TextBox 4"/>
          <p:cNvSpPr txBox="1"/>
          <p:nvPr/>
        </p:nvSpPr>
        <p:spPr>
          <a:xfrm>
            <a:off x="2704341" y="1371600"/>
            <a:ext cx="3735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802.11g Wireless Band</a:t>
            </a:r>
          </a:p>
        </p:txBody>
      </p:sp>
      <p:pic>
        <p:nvPicPr>
          <p:cNvPr id="6" name="Picture 5" descr="AREDN frequencies.jpg"/>
          <p:cNvPicPr>
            <a:picLocks noChangeAspect="1"/>
          </p:cNvPicPr>
          <p:nvPr/>
        </p:nvPicPr>
        <p:blipFill>
          <a:blip r:embed="rId4" cstate="print"/>
          <a:srcRect l="23742" t="28235"/>
          <a:stretch>
            <a:fillRect/>
          </a:stretch>
        </p:blipFill>
        <p:spPr>
          <a:xfrm>
            <a:off x="190663" y="5105400"/>
            <a:ext cx="8762674" cy="990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170</TotalTime>
  <Words>433</Words>
  <Application>Microsoft Office PowerPoint</Application>
  <PresentationFormat>On-screen Show (4:3)</PresentationFormat>
  <Paragraphs>85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Introduction to SCARES Mesh NETWORK</vt:lpstr>
      <vt:lpstr>Outline</vt:lpstr>
      <vt:lpstr>What is a MESH Network?</vt:lpstr>
      <vt:lpstr>What is a MESH Network?</vt:lpstr>
      <vt:lpstr>What is a MESH Network?</vt:lpstr>
      <vt:lpstr>What is a MESH Network?</vt:lpstr>
      <vt:lpstr>What is a MESH Node?</vt:lpstr>
      <vt:lpstr>Advantages of a MESH Network</vt:lpstr>
      <vt:lpstr>MESH and Amateur Radio</vt:lpstr>
      <vt:lpstr>Hardware - Ubiquity</vt:lpstr>
      <vt:lpstr>Software - AREDN</vt:lpstr>
      <vt:lpstr>MESH – Can You Connect?</vt:lpstr>
      <vt:lpstr>Typical MESH Status</vt:lpstr>
      <vt:lpstr>MESH Status   (SCARES Nov 2015)</vt:lpstr>
      <vt:lpstr>MESH-What’s Next?</vt:lpstr>
      <vt:lpstr>MESH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Mesh</dc:title>
  <dc:creator>Gary</dc:creator>
  <cp:lastModifiedBy>Gary</cp:lastModifiedBy>
  <cp:revision>22</cp:revision>
  <dcterms:created xsi:type="dcterms:W3CDTF">2015-11-19T17:57:59Z</dcterms:created>
  <dcterms:modified xsi:type="dcterms:W3CDTF">2015-11-20T00:25:35Z</dcterms:modified>
</cp:coreProperties>
</file>